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Hello class, we are Team Thinkers, and our goal for this semester was to write a computer vision model that could detect Alzheimer’s disease from MRI scans. My name is Dongho Lee, ____________, and we worked with Professor Barnabas Bede. This is our final milestone presentation.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050dd0770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050dd0770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And lastly, transfer learning using ResNet50 was the slowest learner, and also the worst performing one. Although the training accuracy was showing a steady increase as shown in blue here, the validation accuracy was not following that trend. And like the VGG19 model, we saw a decrease in accuracy when it came to more severe cases of dementia. But overall, it still reached a 70% accuracy by the end of the training.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In conclusion, all three models were within the 70-80% accuracy range, which is pretty reasonable compared to hippocampal volume measurement that we saw earlier.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050dd07703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050dd07703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now that we have our 3 models that perform more or less the same, we can do what’s called an ensemble, a set of independent models that vote to determine the correct output. Due to time constraints, we used the Average() layer in keras to build a model that looks like this. Note that this is not a true voting system since if one model is extremely confident that some brain has dementia and other to models disagree, the con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050dd07703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050dd07703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accuracy levels for different levels of severity look more balanced and we were able to achieve 79% accuracy, which is similar to the accuracy of the hippocampal volume measurement method.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050dd07703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050dd07703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050dd07703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050dd07703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050dd07703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050dd07703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050dd0770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050dd0770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will first go over how our project could realistically contribute to the medical field, then go over the details of our hardware and software, and the dataset we used, including how many images it had, and how it was augmented.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will briefly explain the three models that we’ve trained, VGG19, Convolutional Neural Network, and ResNet50. We put these three models together to build what’s called an ensemble, which we will explain later in the presentation.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Then we will go over the challenges we’ve faced, the conclusion we drew, and the future plans we’ve laid out.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project aimed to build a computer vision model that could compete in terms of accuracy with the current method, hippocampal volume measurement. Although the most reliable method of diagnosis is to assess cognitive abilities over a few years, medical professionals can identify it with an 85% accuracy in moderate cases, and 79% in mild cases using MRI scans alone. So, can our machine learning model compete with them? How much hardware and software, and how much time would the model need... to be on the same level as doctors?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hardware we used are as follows: CPU, GPU, and RAM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050dd07703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050dd07703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And for the software environment, the following versions were used. We coded in python 3.8.12 and used the Tensorflow library version 2.3.0 to build our machine learning models.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also installed CUDA and cuDNN to allow Tensorflow to use the GPU. This GPU support meant that we could accelerate the process by a lot, by borrowing the computing power of the GPU. By how much? We will see that in the next slide.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By installing the CUDA and cuDNN that allows Tensorflow to tap into the GPU’s computing power, we could make the training process 13 times faster as clearly shown on the chart here. So we didn’t have to worry about the speed anymore, but now we wanted to train using more data.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050dd07703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050dd07703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 our surprise, MRI images of dementia patients were very difficult to find. There were 3 results on Kaggle but all of them were the same dataset. And we didn’t gain access to ADNI until recently and we are not authorized to see most of the search results on it. So we stuck with the 5121 images, but doubled them by flipping the images horizontally (since the brain is largely symmetrical)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Now, we’ve trained 3 models in total: Transfer learning with VGG19, Convolutional Neural Network, and transfer learning with ResNet50. And these were trained for 300 epochs. Transfer learning using VGG19 was the best-performing model overall, almost reaching an 80% accuracy, although it was strange that it was better at identifying lower degrees of dementia.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050dd07703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050dd0770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own Convolutional Neural Network had an accuracy that was just over 70%. For this model, the accuracies for different severity levels were close to what we had expected: it was better at identifying more severe cases.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Detecting </a:t>
            </a:r>
            <a:r>
              <a:rPr lang="en-GB" sz="2400"/>
              <a:t>Alzheimer's</a:t>
            </a:r>
            <a:r>
              <a:rPr lang="en-GB" sz="2400"/>
              <a:t> Disease by Applying Convolutional N</a:t>
            </a:r>
            <a:r>
              <a:rPr lang="en-GB" sz="2400"/>
              <a:t>eural</a:t>
            </a:r>
            <a:r>
              <a:rPr lang="en-GB" sz="2400"/>
              <a:t> Network to MRI Scans</a:t>
            </a:r>
            <a:endParaRPr sz="2400"/>
          </a:p>
        </p:txBody>
      </p:sp>
      <p:sp>
        <p:nvSpPr>
          <p:cNvPr id="229" name="Google Shape;229;p17"/>
          <p:cNvSpPr txBox="1"/>
          <p:nvPr>
            <p:ph idx="1" type="subTitle"/>
          </p:nvPr>
        </p:nvSpPr>
        <p:spPr>
          <a:xfrm>
            <a:off x="5083950" y="3157300"/>
            <a:ext cx="3470700" cy="506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GB" sz="2000"/>
              <a:t>Team Thinkers</a:t>
            </a:r>
            <a:endParaRPr b="1" sz="2000"/>
          </a:p>
          <a:p>
            <a:pPr indent="0" lvl="0" marL="0" rtl="0" algn="ctr">
              <a:lnSpc>
                <a:spcPct val="100000"/>
              </a:lnSpc>
              <a:spcBef>
                <a:spcPts val="300"/>
              </a:spcBef>
              <a:spcAft>
                <a:spcPts val="0"/>
              </a:spcAft>
              <a:buNone/>
            </a:pPr>
            <a:r>
              <a:rPr lang="en-GB"/>
              <a:t>Dongho Lee</a:t>
            </a:r>
            <a:endParaRPr/>
          </a:p>
          <a:p>
            <a:pPr indent="0" lvl="0" marL="0" rtl="0" algn="ctr">
              <a:lnSpc>
                <a:spcPct val="100000"/>
              </a:lnSpc>
              <a:spcBef>
                <a:spcPts val="300"/>
              </a:spcBef>
              <a:spcAft>
                <a:spcPts val="0"/>
              </a:spcAft>
              <a:buNone/>
            </a:pPr>
            <a:r>
              <a:rPr lang="en-GB"/>
              <a:t>Christian Yan</a:t>
            </a:r>
            <a:endParaRPr/>
          </a:p>
          <a:p>
            <a:pPr indent="0" lvl="0" marL="0" rtl="0" algn="ctr">
              <a:lnSpc>
                <a:spcPct val="100000"/>
              </a:lnSpc>
              <a:spcBef>
                <a:spcPts val="300"/>
              </a:spcBef>
              <a:spcAft>
                <a:spcPts val="0"/>
              </a:spcAft>
              <a:buNone/>
            </a:pPr>
            <a:r>
              <a:rPr lang="en-GB"/>
              <a:t>Professor Barnabas Bede</a:t>
            </a:r>
            <a:endParaRPr/>
          </a:p>
          <a:p>
            <a:pPr indent="0" lvl="0" marL="0" rtl="0" algn="ctr">
              <a:lnSpc>
                <a:spcPct val="100000"/>
              </a:lnSpc>
              <a:spcBef>
                <a:spcPts val="300"/>
              </a:spcBef>
              <a:spcAft>
                <a:spcPts val="0"/>
              </a:spcAft>
              <a:buNone/>
            </a:pPr>
            <a:r>
              <a:t/>
            </a:r>
            <a:endParaRPr/>
          </a:p>
          <a:p>
            <a:pPr indent="0" lvl="0" marL="0" rtl="0" algn="ctr">
              <a:lnSpc>
                <a:spcPct val="100000"/>
              </a:lnSpc>
              <a:spcBef>
                <a:spcPts val="300"/>
              </a:spcBef>
              <a:spcAft>
                <a:spcPts val="0"/>
              </a:spcAft>
              <a:buNone/>
            </a:pPr>
            <a:r>
              <a:rPr lang="en-GB"/>
              <a:t>CSP 200</a:t>
            </a:r>
            <a:br>
              <a:rPr lang="en-GB"/>
            </a:br>
            <a:r>
              <a:rPr lang="en-GB"/>
              <a:t>Fall 2021</a:t>
            </a:r>
            <a:endParaRPr/>
          </a:p>
          <a:p>
            <a:pPr indent="0" lvl="0" marL="0" rtl="0" algn="ctr">
              <a:lnSpc>
                <a:spcPct val="100000"/>
              </a:lnSpc>
              <a:spcBef>
                <a:spcPts val="300"/>
              </a:spcBef>
              <a:spcAft>
                <a:spcPts val="300"/>
              </a:spcAft>
              <a:buNone/>
            </a:pPr>
            <a:r>
              <a:t/>
            </a:r>
            <a:endParaRPr/>
          </a:p>
        </p:txBody>
      </p:sp>
      <p:sp>
        <p:nvSpPr>
          <p:cNvPr id="230" name="Google Shape;230;p17"/>
          <p:cNvSpPr txBox="1"/>
          <p:nvPr/>
        </p:nvSpPr>
        <p:spPr>
          <a:xfrm>
            <a:off x="3537150" y="839550"/>
            <a:ext cx="50175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400">
                <a:solidFill>
                  <a:schemeClr val="lt1"/>
                </a:solidFill>
                <a:latin typeface="Montserrat"/>
                <a:ea typeface="Montserrat"/>
                <a:cs typeface="Montserrat"/>
                <a:sym typeface="Montserrat"/>
              </a:rPr>
              <a:t>Milestone 3</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ResNet50</a:t>
            </a:r>
            <a:endParaRPr/>
          </a:p>
        </p:txBody>
      </p:sp>
      <p:sp>
        <p:nvSpPr>
          <p:cNvPr id="292" name="Google Shape;292;p26"/>
          <p:cNvSpPr/>
          <p:nvPr/>
        </p:nvSpPr>
        <p:spPr>
          <a:xfrm>
            <a:off x="168325" y="1539288"/>
            <a:ext cx="3747900" cy="2770200"/>
          </a:xfrm>
          <a:prstGeom prst="snip1Rect">
            <a:avLst>
              <a:gd fmla="val 16667" name="adj"/>
            </a:avLst>
          </a:prstGeom>
          <a:solidFill>
            <a:srgbClr val="CFE2F3"/>
          </a:solid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3" name="Google Shape;293;p26"/>
          <p:cNvPicPr preferRelativeResize="0"/>
          <p:nvPr/>
        </p:nvPicPr>
        <p:blipFill rotWithShape="1">
          <a:blip r:embed="rId3">
            <a:alphaModFix/>
          </a:blip>
          <a:srcRect b="9794" l="0" r="0" t="63618"/>
          <a:stretch/>
        </p:blipFill>
        <p:spPr>
          <a:xfrm>
            <a:off x="239975" y="1732675"/>
            <a:ext cx="3604600" cy="2378576"/>
          </a:xfrm>
          <a:prstGeom prst="rect">
            <a:avLst/>
          </a:prstGeom>
          <a:noFill/>
          <a:ln>
            <a:noFill/>
          </a:ln>
        </p:spPr>
      </p:pic>
      <p:pic>
        <p:nvPicPr>
          <p:cNvPr id="294" name="Google Shape;294;p26" title="Chart"/>
          <p:cNvPicPr preferRelativeResize="0"/>
          <p:nvPr/>
        </p:nvPicPr>
        <p:blipFill>
          <a:blip r:embed="rId4">
            <a:alphaModFix/>
          </a:blip>
          <a:stretch>
            <a:fillRect/>
          </a:stretch>
        </p:blipFill>
        <p:spPr>
          <a:xfrm>
            <a:off x="4023725" y="1556050"/>
            <a:ext cx="4888149" cy="2928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Ensemble</a:t>
            </a:r>
            <a:endParaRPr/>
          </a:p>
        </p:txBody>
      </p:sp>
      <p:sp>
        <p:nvSpPr>
          <p:cNvPr id="300" name="Google Shape;300;p27"/>
          <p:cNvSpPr txBox="1"/>
          <p:nvPr>
            <p:ph idx="1" type="body"/>
          </p:nvPr>
        </p:nvSpPr>
        <p:spPr>
          <a:xfrm>
            <a:off x="1297500" y="12627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is an ensemble?</a:t>
            </a:r>
            <a:endParaRPr/>
          </a:p>
          <a:p>
            <a:pPr indent="-311150" lvl="0" marL="457200" rtl="0" algn="l">
              <a:spcBef>
                <a:spcPts val="1600"/>
              </a:spcBef>
              <a:spcAft>
                <a:spcPts val="0"/>
              </a:spcAft>
              <a:buSzPts val="1300"/>
              <a:buChar char="-"/>
            </a:pPr>
            <a:r>
              <a:rPr lang="en-GB"/>
              <a:t>A set of independent models that have been trained separately</a:t>
            </a:r>
            <a:endParaRPr/>
          </a:p>
          <a:p>
            <a:pPr indent="-311150" lvl="0" marL="457200" rtl="0" algn="l">
              <a:spcBef>
                <a:spcPts val="0"/>
              </a:spcBef>
              <a:spcAft>
                <a:spcPts val="0"/>
              </a:spcAft>
              <a:buSzPts val="1300"/>
              <a:buChar char="-"/>
            </a:pPr>
            <a:r>
              <a:rPr lang="en-GB"/>
              <a:t>Voting</a:t>
            </a:r>
            <a:endParaRPr/>
          </a:p>
          <a:p>
            <a:pPr indent="-311150" lvl="0" marL="457200" rtl="0" algn="l">
              <a:spcBef>
                <a:spcPts val="0"/>
              </a:spcBef>
              <a:spcAft>
                <a:spcPts val="0"/>
              </a:spcAft>
              <a:buSzPts val="1300"/>
              <a:buChar char="-"/>
            </a:pPr>
            <a:r>
              <a:rPr lang="en-GB"/>
              <a:t>The easiest implementation is as follows</a:t>
            </a:r>
            <a:endParaRPr/>
          </a:p>
          <a:p>
            <a:pPr indent="0" lvl="0" marL="0" rtl="0" algn="l">
              <a:spcBef>
                <a:spcPts val="1600"/>
              </a:spcBef>
              <a:spcAft>
                <a:spcPts val="0"/>
              </a:spcAft>
              <a:buNone/>
            </a:pPr>
            <a:r>
              <a:rPr lang="en-GB"/>
              <a:t>[0.233, 0.767]</a:t>
            </a:r>
            <a:endParaRPr/>
          </a:p>
          <a:p>
            <a:pPr indent="0" lvl="0" marL="0" rtl="0" algn="l">
              <a:spcBef>
                <a:spcPts val="1600"/>
              </a:spcBef>
              <a:spcAft>
                <a:spcPts val="0"/>
              </a:spcAft>
              <a:buNone/>
            </a:pPr>
            <a:r>
              <a:rPr lang="en-GB"/>
              <a:t>[0.440, 0.560]                                                     [0.435, 0.565]                                                     Demented</a:t>
            </a:r>
            <a:endParaRPr/>
          </a:p>
          <a:p>
            <a:pPr indent="0" lvl="0" marL="0" rtl="0" algn="l">
              <a:spcBef>
                <a:spcPts val="1600"/>
              </a:spcBef>
              <a:spcAft>
                <a:spcPts val="1600"/>
              </a:spcAft>
              <a:buNone/>
            </a:pPr>
            <a:r>
              <a:rPr lang="en-GB"/>
              <a:t>[0.632, 0.368]</a:t>
            </a:r>
            <a:endParaRPr/>
          </a:p>
        </p:txBody>
      </p:sp>
      <p:sp>
        <p:nvSpPr>
          <p:cNvPr id="301" name="Google Shape;301;p27"/>
          <p:cNvSpPr/>
          <p:nvPr/>
        </p:nvSpPr>
        <p:spPr>
          <a:xfrm>
            <a:off x="2619200" y="2817675"/>
            <a:ext cx="1323300" cy="464400"/>
          </a:xfrm>
          <a:prstGeom prst="stripedRightArrow">
            <a:avLst>
              <a:gd fmla="val 50000" name="adj1"/>
              <a:gd fmla="val 50000" name="adj2"/>
            </a:avLst>
          </a:prstGeom>
          <a:solidFill>
            <a:srgbClr val="0B5394"/>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3C47D"/>
                </a:solidFill>
              </a:rPr>
              <a:t>Average() </a:t>
            </a:r>
            <a:endParaRPr>
              <a:solidFill>
                <a:srgbClr val="93C47D"/>
              </a:solidFill>
            </a:endParaRPr>
          </a:p>
        </p:txBody>
      </p:sp>
      <p:sp>
        <p:nvSpPr>
          <p:cNvPr id="302" name="Google Shape;302;p27"/>
          <p:cNvSpPr/>
          <p:nvPr/>
        </p:nvSpPr>
        <p:spPr>
          <a:xfrm>
            <a:off x="5210000" y="2817675"/>
            <a:ext cx="1440600" cy="464400"/>
          </a:xfrm>
          <a:prstGeom prst="stripedRightArrow">
            <a:avLst>
              <a:gd fmla="val 50000" name="adj1"/>
              <a:gd fmla="val 50000" name="adj2"/>
            </a:avLst>
          </a:prstGeom>
          <a:solidFill>
            <a:srgbClr val="0B5394"/>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3C47D"/>
                </a:solidFill>
              </a:rPr>
              <a:t>Classification</a:t>
            </a:r>
            <a:r>
              <a:rPr lang="en-GB">
                <a:solidFill>
                  <a:srgbClr val="93C47D"/>
                </a:solidFill>
              </a:rPr>
              <a:t> </a:t>
            </a:r>
            <a:endParaRPr>
              <a:solidFill>
                <a:srgbClr val="93C47D"/>
              </a:solidFill>
            </a:endParaRPr>
          </a:p>
        </p:txBody>
      </p:sp>
      <p:pic>
        <p:nvPicPr>
          <p:cNvPr id="303" name="Google Shape;303;p27"/>
          <p:cNvPicPr preferRelativeResize="0"/>
          <p:nvPr/>
        </p:nvPicPr>
        <p:blipFill>
          <a:blip r:embed="rId3">
            <a:alphaModFix/>
          </a:blip>
          <a:stretch>
            <a:fillRect/>
          </a:stretch>
        </p:blipFill>
        <p:spPr>
          <a:xfrm>
            <a:off x="1148025" y="1307850"/>
            <a:ext cx="6791325" cy="3295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3"/>
                                        </p:tgtEl>
                                        <p:attrNameLst>
                                          <p:attrName>style.visibility</p:attrName>
                                        </p:attrNameLst>
                                      </p:cBhvr>
                                      <p:to>
                                        <p:strVal val="visible"/>
                                      </p:to>
                                    </p:set>
                                    <p:animEffect filter="fade" transition="in">
                                      <p:cBhvr>
                                        <p:cTn dur="1000"/>
                                        <p:tgtEl>
                                          <p:spTgt spid="3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Ensemble</a:t>
            </a:r>
            <a:endParaRPr/>
          </a:p>
        </p:txBody>
      </p:sp>
      <p:pic>
        <p:nvPicPr>
          <p:cNvPr id="309" name="Google Shape;309;p28" title="Chart"/>
          <p:cNvPicPr preferRelativeResize="0"/>
          <p:nvPr/>
        </p:nvPicPr>
        <p:blipFill>
          <a:blip r:embed="rId3">
            <a:alphaModFix/>
          </a:blip>
          <a:stretch>
            <a:fillRect/>
          </a:stretch>
        </p:blipFill>
        <p:spPr>
          <a:xfrm>
            <a:off x="4023725" y="1556050"/>
            <a:ext cx="4888149" cy="2928275"/>
          </a:xfrm>
          <a:prstGeom prst="rect">
            <a:avLst/>
          </a:prstGeom>
          <a:noFill/>
          <a:ln>
            <a:noFill/>
          </a:ln>
        </p:spPr>
      </p:pic>
      <p:sp>
        <p:nvSpPr>
          <p:cNvPr id="310" name="Google Shape;310;p28"/>
          <p:cNvSpPr txBox="1"/>
          <p:nvPr>
            <p:ph idx="1" type="body"/>
          </p:nvPr>
        </p:nvSpPr>
        <p:spPr>
          <a:xfrm>
            <a:off x="872200" y="1564588"/>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VGG19 + CNN + ResNet50</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GB"/>
              <a:t>Reached 80% accuracy!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9"/>
          <p:cNvSpPr txBox="1"/>
          <p:nvPr>
            <p:ph type="title"/>
          </p:nvPr>
        </p:nvSpPr>
        <p:spPr>
          <a:xfrm>
            <a:off x="1297500" y="393750"/>
            <a:ext cx="7038900" cy="91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Challenges</a:t>
            </a:r>
            <a:endParaRPr/>
          </a:p>
        </p:txBody>
      </p:sp>
      <p:sp>
        <p:nvSpPr>
          <p:cNvPr id="316" name="Google Shape;316;p29"/>
          <p:cNvSpPr txBox="1"/>
          <p:nvPr>
            <p:ph idx="4294967295" type="body"/>
          </p:nvPr>
        </p:nvSpPr>
        <p:spPr>
          <a:xfrm>
            <a:off x="872200" y="1564588"/>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Lack of time to research preprocessing methods, especially</a:t>
            </a:r>
            <a:endParaRPr/>
          </a:p>
          <a:p>
            <a:pPr indent="-311150" lvl="0" marL="914400" rtl="0" algn="l">
              <a:spcBef>
                <a:spcPts val="0"/>
              </a:spcBef>
              <a:spcAft>
                <a:spcPts val="0"/>
              </a:spcAft>
              <a:buSzPts val="1300"/>
              <a:buChar char="-"/>
            </a:pPr>
            <a:r>
              <a:rPr lang="en-GB"/>
              <a:t>keras.applications.vgg19.preprocess_input()</a:t>
            </a:r>
            <a:endParaRPr/>
          </a:p>
          <a:p>
            <a:pPr indent="-311150" lvl="0" marL="914400" rtl="0" algn="l">
              <a:spcBef>
                <a:spcPts val="0"/>
              </a:spcBef>
              <a:spcAft>
                <a:spcPts val="0"/>
              </a:spcAft>
              <a:buSzPts val="1300"/>
              <a:buChar char="-"/>
            </a:pPr>
            <a:r>
              <a:rPr lang="en-GB"/>
              <a:t>keras.applications.resnet50.preprocess_input()</a:t>
            </a:r>
            <a:endParaRPr/>
          </a:p>
          <a:p>
            <a:pPr indent="0" lvl="0" marL="0" rtl="0" algn="l">
              <a:spcBef>
                <a:spcPts val="1600"/>
              </a:spcBef>
              <a:spcAft>
                <a:spcPts val="0"/>
              </a:spcAft>
              <a:buNone/>
            </a:pPr>
            <a:r>
              <a:t/>
            </a:r>
            <a:endParaRPr sz="200"/>
          </a:p>
          <a:p>
            <a:pPr indent="-311150" lvl="0" marL="457200" rtl="0" algn="l">
              <a:spcBef>
                <a:spcPts val="1600"/>
              </a:spcBef>
              <a:spcAft>
                <a:spcPts val="0"/>
              </a:spcAft>
              <a:buSzPts val="1300"/>
              <a:buChar char="-"/>
            </a:pPr>
            <a:r>
              <a:rPr lang="en-GB"/>
              <a:t>The misguided accuracy goal (95+%) due to the assumption that AUC (area under curve) and accuracy were similar metrics</a:t>
            </a:r>
            <a:endParaRPr/>
          </a:p>
          <a:p>
            <a:pPr indent="0" lvl="0" marL="0" rtl="0" algn="l">
              <a:spcBef>
                <a:spcPts val="1600"/>
              </a:spcBef>
              <a:spcAft>
                <a:spcPts val="0"/>
              </a:spcAft>
              <a:buNone/>
            </a:pPr>
            <a:r>
              <a:t/>
            </a:r>
            <a:endParaRPr sz="200"/>
          </a:p>
          <a:p>
            <a:pPr indent="-311150" lvl="0" marL="457200" rtl="0" algn="l">
              <a:spcBef>
                <a:spcPts val="1600"/>
              </a:spcBef>
              <a:spcAft>
                <a:spcPts val="0"/>
              </a:spcAft>
              <a:buSzPts val="1300"/>
              <a:buChar char="-"/>
            </a:pPr>
            <a:r>
              <a:rPr lang="en-GB"/>
              <a:t>Version control wasn’t thoroughly thought out</a:t>
            </a:r>
            <a:endParaRPr/>
          </a:p>
          <a:p>
            <a:pPr indent="-298450" lvl="1" marL="914400" rtl="0" algn="l">
              <a:spcBef>
                <a:spcPts val="0"/>
              </a:spcBef>
              <a:spcAft>
                <a:spcPts val="0"/>
              </a:spcAft>
              <a:buSzPts val="1100"/>
              <a:buChar char="-"/>
            </a:pPr>
            <a:r>
              <a:rPr lang="en-GB"/>
              <a:t>The closest we had was branching files and setting naming conventions</a:t>
            </a:r>
            <a:endParaRPr/>
          </a:p>
          <a:p>
            <a:pPr indent="0" lvl="0" marL="0" rtl="0" algn="l">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0"/>
          <p:cNvSpPr txBox="1"/>
          <p:nvPr>
            <p:ph type="title"/>
          </p:nvPr>
        </p:nvSpPr>
        <p:spPr>
          <a:xfrm>
            <a:off x="823850" y="866775"/>
            <a:ext cx="58251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2000"/>
              <a:t>Conclusion</a:t>
            </a:r>
            <a:endParaRPr sz="2000"/>
          </a:p>
          <a:p>
            <a:pPr indent="0" lvl="0" marL="0" rtl="0" algn="l">
              <a:spcBef>
                <a:spcPts val="0"/>
              </a:spcBef>
              <a:spcAft>
                <a:spcPts val="0"/>
              </a:spcAft>
              <a:buNone/>
            </a:pPr>
            <a:r>
              <a:t/>
            </a:r>
            <a:endParaRPr sz="2000"/>
          </a:p>
          <a:p>
            <a:pPr indent="-355600" lvl="0" marL="457200" rtl="0" algn="l">
              <a:lnSpc>
                <a:spcPct val="100000"/>
              </a:lnSpc>
              <a:spcBef>
                <a:spcPts val="0"/>
              </a:spcBef>
              <a:spcAft>
                <a:spcPts val="0"/>
              </a:spcAft>
              <a:buSzPts val="2000"/>
              <a:buAutoNum type="arabicPeriod"/>
            </a:pPr>
            <a:r>
              <a:rPr lang="en-GB" sz="2000"/>
              <a:t>Binary ensemble model is as accurate as hippocampal volume measurement</a:t>
            </a:r>
            <a:endParaRPr sz="2000"/>
          </a:p>
          <a:p>
            <a:pPr indent="-355600" lvl="0" marL="457200" rtl="0" algn="l">
              <a:lnSpc>
                <a:spcPct val="100000"/>
              </a:lnSpc>
              <a:spcBef>
                <a:spcPts val="1000"/>
              </a:spcBef>
              <a:spcAft>
                <a:spcPts val="0"/>
              </a:spcAft>
              <a:buSzPts val="2000"/>
              <a:buAutoNum type="arabicPeriod"/>
            </a:pPr>
            <a:r>
              <a:rPr lang="en-GB" sz="2000"/>
              <a:t>Individually, VGG19 was the best-, and ResNet50 was the worst-performing model</a:t>
            </a:r>
            <a:endParaRPr sz="2000"/>
          </a:p>
          <a:p>
            <a:pPr indent="-355600" lvl="0" marL="457200" rtl="0" algn="l">
              <a:spcBef>
                <a:spcPts val="1000"/>
              </a:spcBef>
              <a:spcAft>
                <a:spcPts val="0"/>
              </a:spcAft>
              <a:buSzPts val="2000"/>
              <a:buAutoNum type="arabicPeriod"/>
            </a:pPr>
            <a:r>
              <a:rPr lang="en-GB" sz="2000"/>
              <a:t>Image augmentation marginally increases the accuracies</a:t>
            </a:r>
            <a:endParaRPr sz="2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1"/>
          <p:cNvSpPr txBox="1"/>
          <p:nvPr>
            <p:ph type="title"/>
          </p:nvPr>
        </p:nvSpPr>
        <p:spPr>
          <a:xfrm>
            <a:off x="823850" y="866775"/>
            <a:ext cx="58251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2000"/>
              <a:t>Future Plans</a:t>
            </a:r>
            <a:endParaRPr sz="2000"/>
          </a:p>
          <a:p>
            <a:pPr indent="0" lvl="0" marL="0" rtl="0" algn="l">
              <a:spcBef>
                <a:spcPts val="0"/>
              </a:spcBef>
              <a:spcAft>
                <a:spcPts val="0"/>
              </a:spcAft>
              <a:buNone/>
            </a:pPr>
            <a:r>
              <a:t/>
            </a:r>
            <a:endParaRPr sz="2000"/>
          </a:p>
          <a:p>
            <a:pPr indent="-355600" lvl="0" marL="457200" rtl="0" algn="l">
              <a:spcBef>
                <a:spcPts val="0"/>
              </a:spcBef>
              <a:spcAft>
                <a:spcPts val="0"/>
              </a:spcAft>
              <a:buSzPts val="2000"/>
              <a:buAutoNum type="arabicPeriod"/>
            </a:pPr>
            <a:r>
              <a:rPr lang="en-GB" sz="2000"/>
              <a:t>Research the preprocessing functions mentioned earlier</a:t>
            </a:r>
            <a:endParaRPr sz="2000"/>
          </a:p>
          <a:p>
            <a:pPr indent="-355600" lvl="0" marL="457200" rtl="0" algn="l">
              <a:spcBef>
                <a:spcPts val="1000"/>
              </a:spcBef>
              <a:spcAft>
                <a:spcPts val="0"/>
              </a:spcAft>
              <a:buSzPts val="2000"/>
              <a:buAutoNum type="arabicPeriod"/>
            </a:pPr>
            <a:r>
              <a:rPr lang="en-GB" sz="2000"/>
              <a:t>Replace ResNet50 with ResNet101</a:t>
            </a:r>
            <a:endParaRPr sz="2000"/>
          </a:p>
          <a:p>
            <a:pPr indent="-355600" lvl="0" marL="457200" rtl="0" algn="l">
              <a:spcBef>
                <a:spcPts val="1000"/>
              </a:spcBef>
              <a:spcAft>
                <a:spcPts val="0"/>
              </a:spcAft>
              <a:buSzPts val="2000"/>
              <a:buAutoNum type="arabicPeriod"/>
            </a:pPr>
            <a:r>
              <a:rPr lang="en-GB" sz="2000"/>
              <a:t>Implement a true voting system for the ensemble</a:t>
            </a:r>
            <a:endParaRPr sz="2000"/>
          </a:p>
          <a:p>
            <a:pPr indent="-355600" lvl="0" marL="457200" rtl="0" algn="l">
              <a:spcBef>
                <a:spcPts val="1000"/>
              </a:spcBef>
              <a:spcAft>
                <a:spcPts val="1000"/>
              </a:spcAft>
              <a:buSzPts val="2000"/>
              <a:buAutoNum type="arabicPeriod"/>
            </a:pPr>
            <a:r>
              <a:rPr lang="en-GB" sz="2000"/>
              <a:t>Enhance the prediction by measuring hippocampal volumes via DBSCAN</a:t>
            </a:r>
            <a:endParaRPr sz="2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332" name="Google Shape;332;p32"/>
          <p:cNvSpPr txBox="1"/>
          <p:nvPr/>
        </p:nvSpPr>
        <p:spPr>
          <a:xfrm>
            <a:off x="822100" y="1384050"/>
            <a:ext cx="7932600" cy="1794600"/>
          </a:xfrm>
          <a:prstGeom prst="rect">
            <a:avLst/>
          </a:prstGeom>
          <a:noFill/>
          <a:ln>
            <a:noFill/>
          </a:ln>
        </p:spPr>
        <p:txBody>
          <a:bodyPr anchorCtr="0" anchor="t" bIns="91425" lIns="91425" spcFirstLastPara="1" rIns="91425" wrap="square" tIns="91425">
            <a:spAutoFit/>
          </a:bodyPr>
          <a:lstStyle/>
          <a:p>
            <a:pPr indent="-179999" lvl="0" marL="179999" rtl="0" algn="l">
              <a:spcBef>
                <a:spcPts val="0"/>
              </a:spcBef>
              <a:spcAft>
                <a:spcPts val="0"/>
              </a:spcAft>
              <a:buNone/>
            </a:pPr>
            <a:r>
              <a:rPr lang="en-GB" sz="1100">
                <a:solidFill>
                  <a:schemeClr val="lt1"/>
                </a:solidFill>
              </a:rPr>
              <a:t>[1] </a:t>
            </a:r>
            <a:r>
              <a:rPr lang="en-GB" sz="1100">
                <a:solidFill>
                  <a:schemeClr val="lt1"/>
                </a:solidFill>
              </a:rPr>
              <a:t>Lombardi G, Crescioli G, Cavedo E, Lucenteforte E, Casazza G, Bellatorre A, Lista C, Costantino G, Frisoni G, Virgili G, Filippini G., “Structural magnetic resonance imaging for the early diagnosis of dementia due to Alzheimer's disease in people with mild cognitive impairment,” </a:t>
            </a:r>
            <a:r>
              <a:rPr i="1" lang="en-GB" sz="1100">
                <a:solidFill>
                  <a:schemeClr val="lt1"/>
                </a:solidFill>
              </a:rPr>
              <a:t>Cochrane Database of Systematic Reviews</a:t>
            </a:r>
            <a:r>
              <a:rPr lang="en-GB" sz="1100">
                <a:solidFill>
                  <a:schemeClr val="lt1"/>
                </a:solidFill>
              </a:rPr>
              <a:t>, issue 3, no. CD009628, 2020.</a:t>
            </a:r>
            <a:endParaRPr sz="1100">
              <a:solidFill>
                <a:schemeClr val="lt1"/>
              </a:solidFill>
            </a:endParaRPr>
          </a:p>
          <a:p>
            <a:pPr indent="-179999" lvl="0" marL="179999" rtl="0" algn="l">
              <a:lnSpc>
                <a:spcPct val="115000"/>
              </a:lnSpc>
              <a:spcBef>
                <a:spcPts val="1200"/>
              </a:spcBef>
              <a:spcAft>
                <a:spcPts val="1200"/>
              </a:spcAft>
              <a:buNone/>
            </a:pPr>
            <a:r>
              <a:rPr lang="en-GB" sz="1100">
                <a:solidFill>
                  <a:schemeClr val="lt1"/>
                </a:solidFill>
              </a:rPr>
              <a:t>[2] T. S. Ramachandran, S. B. Zachariah, V. K. Agrawal, S. Parikh, and A. Swarnkar, “How accurate is MRI in the diagnosis of alzheimer disease?,” </a:t>
            </a:r>
            <a:r>
              <a:rPr i="1" lang="en-GB" sz="1100">
                <a:solidFill>
                  <a:schemeClr val="lt1"/>
                </a:solidFill>
              </a:rPr>
              <a:t>Latest Medical News, Clinical Trials, Guidelines - Today on Medscape</a:t>
            </a:r>
            <a:r>
              <a:rPr lang="en-GB" sz="1100">
                <a:solidFill>
                  <a:schemeClr val="lt1"/>
                </a:solidFill>
              </a:rPr>
              <a:t>, 12-Nov-2019. [Online]. Available: https://www.medscape.com/answers/336281-188276/how-accurate-is-mri-in-the-diagnosis-of-alzheimer-disease. [Accessed: 30-Nov-2021]. </a:t>
            </a:r>
            <a:endParaRPr sz="1100">
              <a:solidFill>
                <a:schemeClr val="lt1"/>
              </a:solidFill>
            </a:endParaRPr>
          </a:p>
        </p:txBody>
      </p:sp>
      <p:sp>
        <p:nvSpPr>
          <p:cNvPr id="333" name="Google Shape;333;p32"/>
          <p:cNvSpPr txBox="1"/>
          <p:nvPr/>
        </p:nvSpPr>
        <p:spPr>
          <a:xfrm>
            <a:off x="3780775" y="33488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Thank you!</a:t>
            </a:r>
            <a:endParaRPr sz="3000"/>
          </a:p>
        </p:txBody>
      </p:sp>
      <p:sp>
        <p:nvSpPr>
          <p:cNvPr id="339" name="Google Shape;339;p33"/>
          <p:cNvSpPr txBox="1"/>
          <p:nvPr/>
        </p:nvSpPr>
        <p:spPr>
          <a:xfrm>
            <a:off x="4322800" y="3395975"/>
            <a:ext cx="4075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600">
                <a:solidFill>
                  <a:schemeClr val="lt1"/>
                </a:solidFill>
                <a:latin typeface="Lato"/>
                <a:ea typeface="Lato"/>
                <a:cs typeface="Lato"/>
                <a:sym typeface="Lato"/>
              </a:rPr>
              <a:t>Questions?</a:t>
            </a:r>
            <a:endParaRPr sz="2600">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751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uFill>
                  <a:noFill/>
                </a:uFill>
                <a:hlinkClick action="ppaction://hlinksldjump" r:id="rId3"/>
              </a:rPr>
              <a:t>O</a:t>
            </a:r>
            <a:r>
              <a:rPr lang="en-GB"/>
              <a:t>utline</a:t>
            </a:r>
            <a:endParaRPr/>
          </a:p>
        </p:txBody>
      </p:sp>
      <p:sp>
        <p:nvSpPr>
          <p:cNvPr id="236" name="Google Shape;236;p18"/>
          <p:cNvSpPr txBox="1"/>
          <p:nvPr/>
        </p:nvSpPr>
        <p:spPr>
          <a:xfrm>
            <a:off x="1294300" y="1411500"/>
            <a:ext cx="3018300" cy="35931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Our Project</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Hardware &amp; Software</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Dataset</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VGG19</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Convolutional Neural Network</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ResNet50</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Ensemble</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Challenges</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Conclusion</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Future Plans</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4358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Detecting Alzheimer's with MRI Scans</a:t>
            </a:r>
            <a:endParaRPr/>
          </a:p>
        </p:txBody>
      </p:sp>
      <p:sp>
        <p:nvSpPr>
          <p:cNvPr id="242" name="Google Shape;242;p19"/>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3" name="Google Shape;243;p19"/>
          <p:cNvSpPr txBox="1"/>
          <p:nvPr>
            <p:ph idx="1" type="body"/>
          </p:nvPr>
        </p:nvSpPr>
        <p:spPr>
          <a:xfrm>
            <a:off x="1270950" y="1307850"/>
            <a:ext cx="6602100" cy="37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rgbClr val="FFFFFF"/>
                </a:solidFill>
              </a:rPr>
              <a:t>The most reliable way to diagnose dementia is assessing changes in cognitive abilities for several years </a:t>
            </a:r>
            <a:r>
              <a:rPr baseline="30000" lang="en-GB" sz="1600">
                <a:solidFill>
                  <a:srgbClr val="FFFFFF"/>
                </a:solidFill>
              </a:rPr>
              <a:t>[1]</a:t>
            </a:r>
            <a:r>
              <a:rPr lang="en-GB" sz="1600">
                <a:solidFill>
                  <a:srgbClr val="FFFFFF"/>
                </a:solidFill>
              </a:rPr>
              <a:t>.</a:t>
            </a:r>
            <a:endParaRPr sz="1600">
              <a:solidFill>
                <a:srgbClr val="FFFFFF"/>
              </a:solidFill>
            </a:endParaRPr>
          </a:p>
          <a:p>
            <a:pPr indent="0" lvl="0" marL="0" rtl="0" algn="l">
              <a:spcBef>
                <a:spcPts val="1600"/>
              </a:spcBef>
              <a:spcAft>
                <a:spcPts val="0"/>
              </a:spcAft>
              <a:buNone/>
            </a:pPr>
            <a:r>
              <a:t/>
            </a:r>
            <a:endParaRPr sz="1600">
              <a:solidFill>
                <a:srgbClr val="FFFFFF"/>
              </a:solidFill>
            </a:endParaRPr>
          </a:p>
          <a:p>
            <a:pPr indent="0" lvl="0" marL="0" rtl="0" algn="l">
              <a:spcBef>
                <a:spcPts val="1600"/>
              </a:spcBef>
              <a:spcAft>
                <a:spcPts val="0"/>
              </a:spcAft>
              <a:buNone/>
            </a:pPr>
            <a:r>
              <a:rPr lang="en-GB" sz="1600">
                <a:solidFill>
                  <a:srgbClr val="FFFFFF"/>
                </a:solidFill>
              </a:rPr>
              <a:t>Currently, by measuring hippocampal volumes, MRI scans correctly identify </a:t>
            </a:r>
            <a:r>
              <a:rPr baseline="30000" lang="en-GB" sz="1600"/>
              <a:t>[2]</a:t>
            </a:r>
            <a:r>
              <a:rPr lang="en-GB" sz="1600">
                <a:solidFill>
                  <a:srgbClr val="FFFFFF"/>
                </a:solidFill>
              </a:rPr>
              <a:t>:</a:t>
            </a:r>
            <a:endParaRPr sz="1600">
              <a:solidFill>
                <a:srgbClr val="FFFFFF"/>
              </a:solidFill>
            </a:endParaRPr>
          </a:p>
          <a:p>
            <a:pPr indent="-330200" lvl="0" marL="457200" rtl="0" algn="l">
              <a:spcBef>
                <a:spcPts val="1600"/>
              </a:spcBef>
              <a:spcAft>
                <a:spcPts val="0"/>
              </a:spcAft>
              <a:buClr>
                <a:srgbClr val="FFFFFF"/>
              </a:buClr>
              <a:buSzPts val="1600"/>
              <a:buChar char="●"/>
            </a:pPr>
            <a:r>
              <a:rPr lang="en-GB" sz="1600">
                <a:solidFill>
                  <a:srgbClr val="FFFFFF"/>
                </a:solidFill>
              </a:rPr>
              <a:t>85% of moderate dementia cases</a:t>
            </a:r>
            <a:endParaRPr sz="1600">
              <a:solidFill>
                <a:srgbClr val="FFFFFF"/>
              </a:solidFill>
            </a:endParaRPr>
          </a:p>
          <a:p>
            <a:pPr indent="-330200" lvl="0" marL="457200" rtl="0" algn="l">
              <a:spcBef>
                <a:spcPts val="0"/>
              </a:spcBef>
              <a:spcAft>
                <a:spcPts val="0"/>
              </a:spcAft>
              <a:buClr>
                <a:srgbClr val="FFFFFF"/>
              </a:buClr>
              <a:buSzPts val="1600"/>
              <a:buChar char="●"/>
            </a:pPr>
            <a:r>
              <a:rPr lang="en-GB" sz="1600">
                <a:solidFill>
                  <a:srgbClr val="FFFFFF"/>
                </a:solidFill>
              </a:rPr>
              <a:t>79% of of mild dementia cases</a:t>
            </a:r>
            <a:endParaRPr sz="1600">
              <a:solidFill>
                <a:srgbClr val="FFFFFF"/>
              </a:solidFill>
            </a:endParaRPr>
          </a:p>
          <a:p>
            <a:pPr indent="0" lvl="0" marL="0" rtl="0" algn="l">
              <a:spcBef>
                <a:spcPts val="1600"/>
              </a:spcBef>
              <a:spcAft>
                <a:spcPts val="1600"/>
              </a:spcAft>
              <a:buNone/>
            </a:pPr>
            <a:r>
              <a:t/>
            </a:r>
            <a:endParaRPr sz="16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Hardware</a:t>
            </a:r>
            <a:endParaRPr/>
          </a:p>
        </p:txBody>
      </p:sp>
      <p:sp>
        <p:nvSpPr>
          <p:cNvPr id="249" name="Google Shape;249;p20"/>
          <p:cNvSpPr txBox="1"/>
          <p:nvPr>
            <p:ph idx="1" type="body"/>
          </p:nvPr>
        </p:nvSpPr>
        <p:spPr>
          <a:xfrm>
            <a:off x="1297500" y="1338950"/>
            <a:ext cx="7038900" cy="32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CPU</a:t>
            </a:r>
            <a:endParaRPr sz="2000"/>
          </a:p>
          <a:p>
            <a:pPr indent="-355600" lvl="0" marL="457200" rtl="0" algn="l">
              <a:spcBef>
                <a:spcPts val="1600"/>
              </a:spcBef>
              <a:spcAft>
                <a:spcPts val="0"/>
              </a:spcAft>
              <a:buSzPts val="2000"/>
              <a:buChar char="-"/>
            </a:pPr>
            <a:r>
              <a:rPr lang="en-GB" sz="2000"/>
              <a:t>Intel i5-10400F CPU @ 2.90GHz (hexa-core)</a:t>
            </a:r>
            <a:endParaRPr sz="2000"/>
          </a:p>
          <a:p>
            <a:pPr indent="0" lvl="0" marL="0" rtl="0" algn="l">
              <a:spcBef>
                <a:spcPts val="1600"/>
              </a:spcBef>
              <a:spcAft>
                <a:spcPts val="0"/>
              </a:spcAft>
              <a:buNone/>
            </a:pPr>
            <a:r>
              <a:rPr lang="en-GB" sz="2000"/>
              <a:t>GPU</a:t>
            </a:r>
            <a:endParaRPr sz="2000"/>
          </a:p>
          <a:p>
            <a:pPr indent="-355600" lvl="0" marL="457200" rtl="0" algn="l">
              <a:spcBef>
                <a:spcPts val="1600"/>
              </a:spcBef>
              <a:spcAft>
                <a:spcPts val="0"/>
              </a:spcAft>
              <a:buSzPts val="2000"/>
              <a:buChar char="-"/>
            </a:pPr>
            <a:r>
              <a:rPr lang="en-GB" sz="2000"/>
              <a:t>NVIDIA GeForce GTX 1660 SUPER</a:t>
            </a:r>
            <a:endParaRPr sz="2000"/>
          </a:p>
          <a:p>
            <a:pPr indent="0" lvl="0" marL="0" rtl="0" algn="l">
              <a:spcBef>
                <a:spcPts val="1600"/>
              </a:spcBef>
              <a:spcAft>
                <a:spcPts val="0"/>
              </a:spcAft>
              <a:buNone/>
            </a:pPr>
            <a:r>
              <a:rPr lang="en-GB" sz="2000"/>
              <a:t>RAM</a:t>
            </a:r>
            <a:endParaRPr sz="2000"/>
          </a:p>
          <a:p>
            <a:pPr indent="-355600" lvl="0" marL="457200" rtl="0" algn="l">
              <a:spcBef>
                <a:spcPts val="1600"/>
              </a:spcBef>
              <a:spcAft>
                <a:spcPts val="0"/>
              </a:spcAft>
              <a:buSzPts val="2000"/>
              <a:buChar char="-"/>
            </a:pPr>
            <a:r>
              <a:rPr lang="en-GB" sz="2000"/>
              <a:t>16GB</a:t>
            </a:r>
            <a:endParaRPr sz="2000"/>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Software</a:t>
            </a:r>
            <a:endParaRPr/>
          </a:p>
        </p:txBody>
      </p:sp>
      <p:sp>
        <p:nvSpPr>
          <p:cNvPr id="255" name="Google Shape;255;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GB" sz="2000"/>
              <a:t>Basic Environment</a:t>
            </a:r>
            <a:endParaRPr sz="2000"/>
          </a:p>
          <a:p>
            <a:pPr indent="-355600" lvl="1" marL="914400" rtl="0" algn="l">
              <a:spcBef>
                <a:spcPts val="0"/>
              </a:spcBef>
              <a:spcAft>
                <a:spcPts val="0"/>
              </a:spcAft>
              <a:buSzPts val="2000"/>
              <a:buChar char="-"/>
            </a:pPr>
            <a:r>
              <a:rPr lang="en-GB" sz="2000"/>
              <a:t>Python 3.8.12</a:t>
            </a:r>
            <a:endParaRPr sz="2000"/>
          </a:p>
          <a:p>
            <a:pPr indent="-355600" lvl="1" marL="914400" rtl="0" algn="l">
              <a:lnSpc>
                <a:spcPct val="150000"/>
              </a:lnSpc>
              <a:spcBef>
                <a:spcPts val="0"/>
              </a:spcBef>
              <a:spcAft>
                <a:spcPts val="0"/>
              </a:spcAft>
              <a:buSzPts val="2000"/>
              <a:buChar char="-"/>
            </a:pPr>
            <a:r>
              <a:rPr lang="en-GB" sz="2000"/>
              <a:t>Tensorflow 2.3.0</a:t>
            </a:r>
            <a:endParaRPr sz="2000"/>
          </a:p>
          <a:p>
            <a:pPr indent="-355600" lvl="0" marL="457200" rtl="0" algn="l">
              <a:spcBef>
                <a:spcPts val="0"/>
              </a:spcBef>
              <a:spcAft>
                <a:spcPts val="0"/>
              </a:spcAft>
              <a:buSzPts val="2000"/>
              <a:buChar char="-"/>
            </a:pPr>
            <a:r>
              <a:rPr lang="en-GB" sz="2000"/>
              <a:t>GPU Support</a:t>
            </a:r>
            <a:endParaRPr sz="2000"/>
          </a:p>
          <a:p>
            <a:pPr indent="-355600" lvl="1" marL="914400" rtl="0" algn="l">
              <a:spcBef>
                <a:spcPts val="0"/>
              </a:spcBef>
              <a:spcAft>
                <a:spcPts val="0"/>
              </a:spcAft>
              <a:buSzPts val="2000"/>
              <a:buChar char="-"/>
            </a:pPr>
            <a:r>
              <a:rPr lang="en-GB" sz="2000"/>
              <a:t>CUDA 11.2</a:t>
            </a:r>
            <a:endParaRPr sz="2000"/>
          </a:p>
          <a:p>
            <a:pPr indent="-355600" lvl="1" marL="914400" rtl="0" algn="l">
              <a:spcBef>
                <a:spcPts val="0"/>
              </a:spcBef>
              <a:spcAft>
                <a:spcPts val="0"/>
              </a:spcAft>
              <a:buSzPts val="2000"/>
              <a:buChar char="-"/>
            </a:pPr>
            <a:r>
              <a:rPr lang="en-GB" sz="2000"/>
              <a:t>cuDNN 8.1</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Software</a:t>
            </a:r>
            <a:endParaRPr/>
          </a:p>
        </p:txBody>
      </p:sp>
      <p:pic>
        <p:nvPicPr>
          <p:cNvPr id="261" name="Google Shape;261;p22"/>
          <p:cNvPicPr preferRelativeResize="0"/>
          <p:nvPr/>
        </p:nvPicPr>
        <p:blipFill>
          <a:blip r:embed="rId3">
            <a:alphaModFix/>
          </a:blip>
          <a:stretch>
            <a:fillRect/>
          </a:stretch>
        </p:blipFill>
        <p:spPr>
          <a:xfrm>
            <a:off x="57175" y="1046075"/>
            <a:ext cx="3673074" cy="2026326"/>
          </a:xfrm>
          <a:prstGeom prst="rect">
            <a:avLst/>
          </a:prstGeom>
          <a:noFill/>
          <a:ln>
            <a:noFill/>
          </a:ln>
        </p:spPr>
      </p:pic>
      <p:sp>
        <p:nvSpPr>
          <p:cNvPr id="262" name="Google Shape;262;p22"/>
          <p:cNvSpPr txBox="1"/>
          <p:nvPr/>
        </p:nvSpPr>
        <p:spPr>
          <a:xfrm>
            <a:off x="57175" y="3133000"/>
            <a:ext cx="24591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lt1"/>
                </a:solidFill>
              </a:rPr>
              <a:t>Image source: </a:t>
            </a:r>
            <a:r>
              <a:rPr lang="en-GB" sz="1000">
                <a:solidFill>
                  <a:schemeClr val="lt1"/>
                </a:solidFill>
              </a:rPr>
              <a:t>https://medium.com/analytics-vidhya/installing-cuda-and-cudnn-on-windows-d44b8e9876b5</a:t>
            </a:r>
            <a:endParaRPr sz="1000">
              <a:solidFill>
                <a:schemeClr val="lt1"/>
              </a:solidFill>
            </a:endParaRPr>
          </a:p>
        </p:txBody>
      </p:sp>
      <p:pic>
        <p:nvPicPr>
          <p:cNvPr id="263" name="Google Shape;263;p22" title="Points scored"/>
          <p:cNvPicPr preferRelativeResize="0"/>
          <p:nvPr/>
        </p:nvPicPr>
        <p:blipFill>
          <a:blip r:embed="rId4">
            <a:alphaModFix/>
          </a:blip>
          <a:stretch>
            <a:fillRect/>
          </a:stretch>
        </p:blipFill>
        <p:spPr>
          <a:xfrm>
            <a:off x="3822774" y="1130648"/>
            <a:ext cx="5195424" cy="3212500"/>
          </a:xfrm>
          <a:prstGeom prst="rect">
            <a:avLst/>
          </a:prstGeom>
          <a:noFill/>
          <a:ln>
            <a:noFill/>
          </a:ln>
        </p:spPr>
      </p:pic>
      <p:sp>
        <p:nvSpPr>
          <p:cNvPr id="264" name="Google Shape;264;p22"/>
          <p:cNvSpPr txBox="1"/>
          <p:nvPr/>
        </p:nvSpPr>
        <p:spPr>
          <a:xfrm>
            <a:off x="4563150" y="4332775"/>
            <a:ext cx="4253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400">
                <a:solidFill>
                  <a:schemeClr val="lt1"/>
                </a:solidFill>
                <a:latin typeface="Lato"/>
                <a:ea typeface="Lato"/>
                <a:cs typeface="Lato"/>
                <a:sym typeface="Lato"/>
              </a:rPr>
              <a:t>13 times faster on average</a:t>
            </a:r>
            <a:endParaRPr b="1" sz="24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a:t>
            </a:r>
            <a:endParaRPr/>
          </a:p>
        </p:txBody>
      </p:sp>
      <p:sp>
        <p:nvSpPr>
          <p:cNvPr id="270" name="Google Shape;270;p23"/>
          <p:cNvSpPr txBox="1"/>
          <p:nvPr>
            <p:ph idx="1" type="body"/>
          </p:nvPr>
        </p:nvSpPr>
        <p:spPr>
          <a:xfrm>
            <a:off x="3167075" y="1444500"/>
            <a:ext cx="6092400" cy="22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Kaggle</a:t>
            </a:r>
            <a:endParaRPr sz="1800">
              <a:solidFill>
                <a:schemeClr val="lt1"/>
              </a:solidFill>
            </a:endParaRPr>
          </a:p>
          <a:p>
            <a:pPr indent="0" lvl="0" marL="0" rtl="0" algn="l">
              <a:spcBef>
                <a:spcPts val="1600"/>
              </a:spcBef>
              <a:spcAft>
                <a:spcPts val="0"/>
              </a:spcAft>
              <a:buNone/>
            </a:pPr>
            <a:r>
              <a:rPr lang="en-GB" sz="1800">
                <a:solidFill>
                  <a:schemeClr val="lt1"/>
                </a:solidFill>
              </a:rPr>
              <a:t>Training - 5121 images ─ horizontal flipping (+5121)</a:t>
            </a:r>
            <a:endParaRPr sz="1800">
              <a:solidFill>
                <a:schemeClr val="lt1"/>
              </a:solidFill>
            </a:endParaRPr>
          </a:p>
          <a:p>
            <a:pPr indent="0" lvl="0" marL="914400" rtl="0" algn="l">
              <a:spcBef>
                <a:spcPts val="1600"/>
              </a:spcBef>
              <a:spcAft>
                <a:spcPts val="0"/>
              </a:spcAft>
              <a:buNone/>
            </a:pPr>
            <a:r>
              <a:rPr lang="en-GB" sz="1800">
                <a:solidFill>
                  <a:schemeClr val="lt1"/>
                </a:solidFill>
              </a:rPr>
              <a:t>→ augmented dataset (10242 images)</a:t>
            </a:r>
            <a:endParaRPr sz="1800">
              <a:solidFill>
                <a:schemeClr val="lt1"/>
              </a:solidFill>
            </a:endParaRPr>
          </a:p>
          <a:p>
            <a:pPr indent="0" lvl="0" marL="0" rtl="0" algn="l">
              <a:spcBef>
                <a:spcPts val="1600"/>
              </a:spcBef>
              <a:spcAft>
                <a:spcPts val="1600"/>
              </a:spcAft>
              <a:buNone/>
            </a:pPr>
            <a:r>
              <a:rPr lang="en-GB" sz="1800">
                <a:solidFill>
                  <a:schemeClr val="lt1"/>
                </a:solidFill>
              </a:rPr>
              <a:t>Testing - 1279 images</a:t>
            </a:r>
            <a:endParaRPr sz="18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4"/>
          <p:cNvSpPr/>
          <p:nvPr/>
        </p:nvSpPr>
        <p:spPr>
          <a:xfrm>
            <a:off x="168325" y="1539288"/>
            <a:ext cx="3747900" cy="2770200"/>
          </a:xfrm>
          <a:prstGeom prst="snip1Rect">
            <a:avLst>
              <a:gd fmla="val 16667" name="adj"/>
            </a:avLst>
          </a:prstGeom>
          <a:solidFill>
            <a:srgbClr val="CFE2F3"/>
          </a:solid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VGG19</a:t>
            </a:r>
            <a:endParaRPr/>
          </a:p>
        </p:txBody>
      </p:sp>
      <p:pic>
        <p:nvPicPr>
          <p:cNvPr id="277" name="Google Shape;277;p24"/>
          <p:cNvPicPr preferRelativeResize="0"/>
          <p:nvPr/>
        </p:nvPicPr>
        <p:blipFill rotWithShape="1">
          <a:blip r:embed="rId3">
            <a:alphaModFix/>
          </a:blip>
          <a:srcRect b="63077" l="0" r="0" t="9785"/>
          <a:stretch/>
        </p:blipFill>
        <p:spPr>
          <a:xfrm>
            <a:off x="239974" y="1675040"/>
            <a:ext cx="3604602" cy="2427835"/>
          </a:xfrm>
          <a:prstGeom prst="rect">
            <a:avLst/>
          </a:prstGeom>
          <a:noFill/>
          <a:ln>
            <a:noFill/>
          </a:ln>
        </p:spPr>
      </p:pic>
      <p:pic>
        <p:nvPicPr>
          <p:cNvPr id="278" name="Google Shape;278;p24" title="Chart"/>
          <p:cNvPicPr preferRelativeResize="0"/>
          <p:nvPr/>
        </p:nvPicPr>
        <p:blipFill>
          <a:blip r:embed="rId4">
            <a:alphaModFix/>
          </a:blip>
          <a:stretch>
            <a:fillRect/>
          </a:stretch>
        </p:blipFill>
        <p:spPr>
          <a:xfrm>
            <a:off x="4023725" y="1556050"/>
            <a:ext cx="4888149" cy="29282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Convolutional Neural Network</a:t>
            </a:r>
            <a:endParaRPr/>
          </a:p>
        </p:txBody>
      </p:sp>
      <p:sp>
        <p:nvSpPr>
          <p:cNvPr id="284" name="Google Shape;284;p25"/>
          <p:cNvSpPr/>
          <p:nvPr/>
        </p:nvSpPr>
        <p:spPr>
          <a:xfrm>
            <a:off x="168325" y="1539288"/>
            <a:ext cx="3747900" cy="2770200"/>
          </a:xfrm>
          <a:prstGeom prst="snip1Rect">
            <a:avLst>
              <a:gd fmla="val 16667" name="adj"/>
            </a:avLst>
          </a:prstGeom>
          <a:solidFill>
            <a:srgbClr val="CFE2F3"/>
          </a:solid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5" name="Google Shape;285;p25"/>
          <p:cNvPicPr preferRelativeResize="0"/>
          <p:nvPr/>
        </p:nvPicPr>
        <p:blipFill rotWithShape="1">
          <a:blip r:embed="rId3">
            <a:alphaModFix/>
          </a:blip>
          <a:srcRect b="36365" l="0" r="0" t="36993"/>
          <a:stretch/>
        </p:blipFill>
        <p:spPr>
          <a:xfrm>
            <a:off x="239975" y="1732675"/>
            <a:ext cx="3604600" cy="2383449"/>
          </a:xfrm>
          <a:prstGeom prst="rect">
            <a:avLst/>
          </a:prstGeom>
          <a:noFill/>
          <a:ln>
            <a:noFill/>
          </a:ln>
        </p:spPr>
      </p:pic>
      <p:pic>
        <p:nvPicPr>
          <p:cNvPr id="286" name="Google Shape;286;p25" title="Chart"/>
          <p:cNvPicPr preferRelativeResize="0"/>
          <p:nvPr/>
        </p:nvPicPr>
        <p:blipFill>
          <a:blip r:embed="rId4">
            <a:alphaModFix/>
          </a:blip>
          <a:stretch>
            <a:fillRect/>
          </a:stretch>
        </p:blipFill>
        <p:spPr>
          <a:xfrm>
            <a:off x="4023725" y="1556050"/>
            <a:ext cx="4888149" cy="2928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